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85" r:id="rId5"/>
    <p:sldId id="286" r:id="rId6"/>
    <p:sldId id="287" r:id="rId7"/>
    <p:sldId id="288" r:id="rId8"/>
    <p:sldId id="290" r:id="rId9"/>
    <p:sldId id="291" r:id="rId10"/>
    <p:sldId id="258" r:id="rId11"/>
    <p:sldId id="262" r:id="rId12"/>
    <p:sldId id="264" r:id="rId13"/>
    <p:sldId id="266" r:id="rId14"/>
    <p:sldId id="269" r:id="rId15"/>
    <p:sldId id="271" r:id="rId16"/>
    <p:sldId id="272" r:id="rId17"/>
    <p:sldId id="279" r:id="rId18"/>
    <p:sldId id="280" r:id="rId19"/>
    <p:sldId id="281" r:id="rId20"/>
    <p:sldId id="259" r:id="rId21"/>
    <p:sldId id="260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4957D6-B79B-4E07-A594-9D462D384E7D}">
          <p14:sldIdLst>
            <p14:sldId id="256"/>
            <p14:sldId id="292"/>
            <p14:sldId id="293"/>
            <p14:sldId id="285"/>
            <p14:sldId id="286"/>
            <p14:sldId id="287"/>
            <p14:sldId id="288"/>
            <p14:sldId id="290"/>
            <p14:sldId id="291"/>
            <p14:sldId id="258"/>
            <p14:sldId id="262"/>
            <p14:sldId id="264"/>
            <p14:sldId id="266"/>
            <p14:sldId id="269"/>
            <p14:sldId id="271"/>
            <p14:sldId id="272"/>
            <p14:sldId id="279"/>
            <p14:sldId id="280"/>
            <p14:sldId id="281"/>
            <p14:sldId id="259"/>
            <p14:sldId id="260"/>
            <p14:sldId id="273"/>
            <p14:sldId id="274"/>
            <p14:sldId id="275"/>
            <p14:sldId id="276"/>
            <p14:sldId id="277"/>
          </p14:sldIdLst>
        </p14:section>
        <p14:section name="Раздел без заголовка" id="{3BBEFD9F-6F57-4BCF-9FD4-975E374B6AF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ышева Татьяна Геннадьевна" initials="АТГ" lastIdx="1" clrIdx="0">
    <p:extLst>
      <p:ext uri="{19B8F6BF-5375-455C-9EA6-DF929625EA0E}">
        <p15:presenceInfo xmlns:p15="http://schemas.microsoft.com/office/powerpoint/2012/main" userId="Арышева Татьяна Геннад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0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90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9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28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8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0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7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0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3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1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5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7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4246-3838-452F-9B27-F20C0F663E9E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65B27A-C586-405D-A37D-1603BF1E1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1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ia.ru/location_rossiyskaya-federatsiy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69143-38DE-9DDA-B7F1-91D83C95E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EB16F-7E38-65AA-2E10-5F4A5B638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004" y="2531946"/>
            <a:ext cx="11611992" cy="1138639"/>
          </a:xfrm>
        </p:spPr>
        <p:txBody>
          <a:bodyPr>
            <a:noAutofit/>
          </a:bodyPr>
          <a:lstStyle/>
          <a:p>
            <a:r>
              <a:rPr lang="ru-RU" sz="6800" b="1" dirty="0">
                <a:solidFill>
                  <a:srgbClr val="00B050"/>
                </a:solidFill>
                <a:highlight>
                  <a:srgbClr val="C0C0C0"/>
                </a:highlight>
              </a:rPr>
              <a:t>Финансовая грамотность.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613936-7C85-D96B-26E3-79E6942E6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1019" y="3757883"/>
            <a:ext cx="8529961" cy="565543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00B050"/>
                </a:solidFill>
                <a:highlight>
                  <a:srgbClr val="C0C0C0"/>
                </a:highlight>
              </a:rPr>
              <a:t>Как защитить себя  от мошенников?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07271-5B3B-8EE8-0122-0169E57CCA40}"/>
              </a:ext>
            </a:extLst>
          </p:cNvPr>
          <p:cNvSpPr txBox="1"/>
          <p:nvPr/>
        </p:nvSpPr>
        <p:spPr>
          <a:xfrm>
            <a:off x="7022238" y="5353235"/>
            <a:ext cx="5033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B050"/>
                </a:solidFill>
                <a:highlight>
                  <a:srgbClr val="C0C0C0"/>
                </a:highlight>
              </a:rPr>
              <a:t>Быть финансово грамотным – это искусство. Искусство, необходимое каждому.</a:t>
            </a:r>
          </a:p>
        </p:txBody>
      </p:sp>
    </p:spTree>
    <p:extLst>
      <p:ext uri="{BB962C8B-B14F-4D97-AF65-F5344CB8AC3E}">
        <p14:creationId xmlns:p14="http://schemas.microsoft.com/office/powerpoint/2010/main" val="209406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FD02B-E21D-EFC7-3959-519056EA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432"/>
            <a:ext cx="9282684" cy="881849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Давайте вспомним наиболее часто встречающиеся схемы телефонного мошенничества..</a:t>
            </a:r>
            <a:endParaRPr lang="ru-RU" sz="2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D2ED1-609D-6FCF-DD63-97932A99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27569"/>
            <a:ext cx="113538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56C72-B991-63CA-5C4A-543CC46C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3" y="607981"/>
            <a:ext cx="11759193" cy="56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0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173E39-0FC4-986C-C6F5-DA1B3BA3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4" y="688412"/>
            <a:ext cx="11824671" cy="54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2526E-1F4A-5069-F1B6-49B6792D5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9" y="332913"/>
            <a:ext cx="11580042" cy="61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C45AD0-93E8-D3F2-3A45-37321D65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0" y="746440"/>
            <a:ext cx="11781840" cy="53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93E5C-D0E0-EE62-8FF4-60F5E0FD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2" y="667420"/>
            <a:ext cx="11672856" cy="55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96271-C0E9-8B6D-9AE8-5B1FC897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3" y="611368"/>
            <a:ext cx="11205453" cy="56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3C187-A9A1-35A1-C659-6061D4A8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81" y="156238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Как защитить себя от мошенников с помощью </a:t>
            </a:r>
            <a:r>
              <a:rPr lang="ru-RU" dirty="0" err="1"/>
              <a:t>СбербанкОнлайн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3EB131-B729-6C67-1FAA-E4B658BF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90" y="1337485"/>
            <a:ext cx="3340223" cy="2615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B6A62D-BB30-F5A7-6E53-61C6E6411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63" y="4065760"/>
            <a:ext cx="4946922" cy="23785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D69938-3BCE-A26E-FA1D-5924A47D0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275" y="1412790"/>
            <a:ext cx="4946923" cy="24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CE066B-F6BF-D97A-B646-EE058717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" y="334068"/>
            <a:ext cx="8928347" cy="1449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A0282A-9506-4C61-BAAA-677A583E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5" y="1945244"/>
            <a:ext cx="9404573" cy="21713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A33E46-0B92-CA08-D9F0-58F5D6CC0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5" y="4278176"/>
            <a:ext cx="9404573" cy="23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C47FE2-622E-BB22-3CA4-D7F5F99F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" y="334068"/>
            <a:ext cx="8928347" cy="14495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43DEE4-1472-D5E3-EDA7-0FD1BF50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91" y="1913508"/>
            <a:ext cx="7729862" cy="46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5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3ADA2-0164-74C7-8A12-B34EF204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95" y="192349"/>
            <a:ext cx="7783085" cy="8996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Мошенничество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6323B-86B2-8CD3-5370-7C0FA991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197" y="1299456"/>
            <a:ext cx="8404521" cy="17678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>
                <a:solidFill>
                  <a:srgbClr val="00B050"/>
                </a:solidFill>
              </a:rPr>
              <a:t> соответствии со ст. 159 УК РФ  мошенничеством является </a:t>
            </a:r>
            <a:r>
              <a:rPr lang="ru-RU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хищение</a:t>
            </a:r>
            <a:r>
              <a:rPr lang="ru-RU" sz="2600" b="1" dirty="0">
                <a:solidFill>
                  <a:srgbClr val="00B050"/>
                </a:solidFill>
              </a:rPr>
              <a:t> чужого имущества или приобретение права на чужое имущество путем обмана или злоупотребления доверием.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600" b="1" dirty="0">
              <a:solidFill>
                <a:srgbClr val="00B050"/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E9BE2933-DBD7-E5C6-0511-BFC4941A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22" y="3790657"/>
            <a:ext cx="2890963" cy="29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417550-BF19-8BF6-A425-B23573828226}"/>
              </a:ext>
            </a:extLst>
          </p:cNvPr>
          <p:cNvSpPr txBox="1"/>
          <p:nvPr/>
        </p:nvSpPr>
        <p:spPr>
          <a:xfrm>
            <a:off x="3923930" y="4003828"/>
            <a:ext cx="578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B050"/>
                </a:solidFill>
              </a:rPr>
              <a:t>На уголовном жаргоне, мошенничество называется кидалово, развод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или фармазонство,  а мошенник — кидала или фармазон. На  языке психологов – 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манипуляция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82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CF4980-950C-2097-5FF2-4143E4D3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82118"/>
            <a:ext cx="6283940" cy="66937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F9097B-6474-8AA4-C3B8-6001CC62B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00" y="82118"/>
            <a:ext cx="5667668" cy="19023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0714CE-E501-5B3E-0BAB-F2E9F64CD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851" y="4873518"/>
            <a:ext cx="5507617" cy="13471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3A2CE3-ECEC-7D88-7BCD-4DDA0E9E2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14" y="2204991"/>
            <a:ext cx="4269234" cy="22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56F267-D6E3-7735-9D48-4966689E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1" y="1394163"/>
            <a:ext cx="11736298" cy="4873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CAAC8-AA58-4BE2-7726-DC03038CECDB}"/>
              </a:ext>
            </a:extLst>
          </p:cNvPr>
          <p:cNvSpPr txBox="1"/>
          <p:nvPr/>
        </p:nvSpPr>
        <p:spPr>
          <a:xfrm>
            <a:off x="292964" y="479394"/>
            <a:ext cx="9250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Включите проверку звонков в Сбербанк Онлайн!</a:t>
            </a:r>
          </a:p>
        </p:txBody>
      </p:sp>
    </p:spTree>
    <p:extLst>
      <p:ext uri="{BB962C8B-B14F-4D97-AF65-F5344CB8AC3E}">
        <p14:creationId xmlns:p14="http://schemas.microsoft.com/office/powerpoint/2010/main" val="359758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0E178-CA4B-DD59-A106-E5D5EDCB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94" y="2225335"/>
            <a:ext cx="9345555" cy="1867270"/>
          </a:xfrm>
        </p:spPr>
        <p:txBody>
          <a:bodyPr>
            <a:normAutofit/>
          </a:bodyPr>
          <a:lstStyle/>
          <a:p>
            <a:pPr algn="ctr"/>
            <a:r>
              <a:rPr lang="ru-RU" sz="10000" b="1" dirty="0"/>
              <a:t>РЕБУСЫ</a:t>
            </a:r>
          </a:p>
        </p:txBody>
      </p:sp>
    </p:spTree>
    <p:extLst>
      <p:ext uri="{BB962C8B-B14F-4D97-AF65-F5344CB8AC3E}">
        <p14:creationId xmlns:p14="http://schemas.microsoft.com/office/powerpoint/2010/main" val="203170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2C1AEF-F690-D3B4-3A3B-70ADB1D0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21" y="612767"/>
            <a:ext cx="8986507" cy="53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32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D38B4-C666-CAB9-5BE5-7FC221E5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13" y="1030133"/>
            <a:ext cx="10039466" cy="45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8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6F900B-8E32-8729-6359-3EB119BC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0" y="920041"/>
            <a:ext cx="10759783" cy="46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0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DA823B-5859-06C5-B615-83801C54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77" y="1122701"/>
            <a:ext cx="8443285" cy="41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E1C1-7B32-4DE0-9143-F0EA07BF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276" y="343270"/>
            <a:ext cx="7951761" cy="8374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Статистика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D4787-5B71-A338-A84B-3478777D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81" y="1355447"/>
            <a:ext cx="9869338" cy="4759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 dirty="0">
                <a:solidFill>
                  <a:schemeClr val="tx1"/>
                </a:solidFill>
                <a:effectLst/>
                <a:latin typeface="RobotoFlex"/>
              </a:rPr>
              <a:t>В 2023 году 91% россиян сталкивались с попытками мошенничества – это на 9 процентных пункта больше, чем годом ранее (82%)</a:t>
            </a:r>
          </a:p>
          <a:p>
            <a:pPr marL="0" indent="0">
              <a:buNone/>
            </a:pPr>
            <a:endParaRPr lang="ru-RU" sz="2200" b="0" i="0" dirty="0">
              <a:solidFill>
                <a:schemeClr val="tx1"/>
              </a:solidFill>
              <a:effectLst/>
              <a:latin typeface="RobotoFlex"/>
            </a:endParaRPr>
          </a:p>
          <a:p>
            <a:pPr marL="0" indent="0">
              <a:buNone/>
            </a:pPr>
            <a:r>
              <a:rPr lang="ru-RU" sz="2200" b="0" i="0" dirty="0">
                <a:solidFill>
                  <a:schemeClr val="tx1"/>
                </a:solidFill>
                <a:effectLst/>
                <a:latin typeface="RobotoFlex"/>
              </a:rPr>
              <a:t>Так, чаще о подобных ситуациях говорят работающие пенсионеры (86%), опрошенные с высшим образованием (84%) и женщины (73%). Именно эти категории граждан наиболее уязвимы и находятся в группе риска. Лишь 9% россиян заявили, что за последние 12 месяцев ни разу не сталкивались с попыткам</a:t>
            </a: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  <a:latin typeface="RobotoFlex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RobotoFlex"/>
              </a:rPr>
              <a:t>П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RobotoFlex"/>
              </a:rPr>
              <a:t>о данным Центрального банка </a:t>
            </a:r>
            <a:r>
              <a:rPr lang="ru-RU" sz="2200" b="0" i="0" u="sng" strike="noStrike" dirty="0">
                <a:solidFill>
                  <a:schemeClr val="tx1"/>
                </a:solidFill>
                <a:effectLst/>
                <a:latin typeface="RobotoFlex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России</a:t>
            </a:r>
            <a:r>
              <a:rPr lang="ru-RU" sz="2200" b="0" i="0" dirty="0">
                <a:solidFill>
                  <a:schemeClr val="tx1"/>
                </a:solidFill>
                <a:effectLst/>
                <a:latin typeface="RobotoFlex"/>
              </a:rPr>
              <a:t>, с начала 2023 года мошенники украли со счетов россиян 4,5 миллиарда рублей, что на 30% больше, чем в 2022 году.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7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350" y="35356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Знакомый/друг/подруга предлагают заработать. Схема «проверенная». Заработок «реальный»!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sz="1800" dirty="0" smtClean="0">
                <a:solidFill>
                  <a:srgbClr val="FF0000"/>
                </a:solidFill>
              </a:rPr>
              <a:t>далее текст взят точно из сообщений, полученных от мошенников в мессенджере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350" y="2416621"/>
            <a:ext cx="8898420" cy="4267643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Ну давай я тебе в </a:t>
            </a:r>
            <a:r>
              <a:rPr lang="ru-RU" sz="2400" dirty="0" err="1"/>
              <a:t>крадце</a:t>
            </a:r>
            <a:r>
              <a:rPr lang="ru-RU" sz="2400" dirty="0"/>
              <a:t> </a:t>
            </a:r>
            <a:r>
              <a:rPr lang="ru-RU" sz="2400" dirty="0" err="1"/>
              <a:t>обьясню</a:t>
            </a:r>
            <a:r>
              <a:rPr lang="ru-RU" sz="2400" dirty="0"/>
              <a:t> чем мы занимаемся.</a:t>
            </a:r>
          </a:p>
          <a:p>
            <a:r>
              <a:rPr lang="ru-RU" sz="2400" dirty="0"/>
              <a:t>Мы занимаемся перепродажей крипто доллара. То есть зарабатываем на курсе продаже.</a:t>
            </a:r>
          </a:p>
          <a:p>
            <a:r>
              <a:rPr lang="ru-RU" sz="2400" dirty="0"/>
              <a:t>Как это работает: Мы пополняем твою карту с выгодной сделки продажи доллара.</a:t>
            </a:r>
          </a:p>
          <a:p>
            <a:r>
              <a:rPr lang="ru-RU" sz="2400" dirty="0"/>
              <a:t>Даем номер карты для перевода средств которых зачислили тебе на карту: Ты переводишь</a:t>
            </a:r>
            <a:r>
              <a:rPr lang="ru-RU" sz="2400" dirty="0" smtClean="0"/>
              <a:t>, мы </a:t>
            </a:r>
            <a:r>
              <a:rPr lang="ru-RU" sz="2400" dirty="0"/>
              <a:t>зарабатываем на Покупке по выгодному курсу.</a:t>
            </a:r>
          </a:p>
          <a:p>
            <a:r>
              <a:rPr lang="ru-RU" sz="2400" dirty="0"/>
              <a:t>То есть твоя работа заключается в переводе денег.</a:t>
            </a:r>
          </a:p>
          <a:p>
            <a:r>
              <a:rPr lang="ru-RU" sz="2800" dirty="0"/>
              <a:t>Законно ли это? Законно.</a:t>
            </a:r>
          </a:p>
          <a:p>
            <a:r>
              <a:rPr lang="ru-RU" sz="2800" dirty="0"/>
              <a:t>Зарплата хорошая. Платим от 700р в сутки,+ премии за хорошую и быструю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35502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3229"/>
            <a:ext cx="8596668" cy="3880773"/>
          </a:xfrm>
        </p:spPr>
        <p:txBody>
          <a:bodyPr>
            <a:noAutofit/>
          </a:bodyPr>
          <a:lstStyle/>
          <a:p>
            <a:r>
              <a:rPr lang="ru-RU" sz="1600" dirty="0" err="1"/>
              <a:t>Смотри,суть</a:t>
            </a:r>
            <a:r>
              <a:rPr lang="ru-RU" sz="1600" dirty="0"/>
              <a:t> твоей работы заключается в том: что мы пополняем твою карту ,и даем счет куда переводить.</a:t>
            </a:r>
          </a:p>
          <a:p>
            <a:r>
              <a:rPr lang="ru-RU" sz="1600" dirty="0"/>
              <a:t>Вопрос: Чем мы занимаемся ?</a:t>
            </a:r>
            <a:br>
              <a:rPr lang="ru-RU" sz="1600" dirty="0"/>
            </a:br>
            <a:r>
              <a:rPr lang="ru-RU" sz="1600" dirty="0"/>
              <a:t>Мы занимаемся перепродажей </a:t>
            </a:r>
            <a:r>
              <a:rPr lang="ru-RU" sz="1600" dirty="0" err="1"/>
              <a:t>доллара,крипты</a:t>
            </a:r>
            <a:r>
              <a:rPr lang="ru-RU" sz="1600" dirty="0"/>
              <a:t> . </a:t>
            </a:r>
          </a:p>
          <a:p>
            <a:r>
              <a:rPr lang="ru-RU" sz="1600" dirty="0"/>
              <a:t>Законно ли это: Законно.</a:t>
            </a:r>
          </a:p>
          <a:p>
            <a:r>
              <a:rPr lang="ru-RU" sz="1600" dirty="0"/>
              <a:t>Зарплата : от 600₽ сутки.(+ премии )</a:t>
            </a:r>
          </a:p>
          <a:p>
            <a:r>
              <a:rPr lang="ru-RU" sz="1600" dirty="0"/>
              <a:t>Нюансы работы : Могут звонить мошенники с биржи ,представляться сотрудниками </a:t>
            </a:r>
            <a:r>
              <a:rPr lang="ru-RU" sz="1600" dirty="0" err="1"/>
              <a:t>банка,органов</a:t>
            </a:r>
            <a:r>
              <a:rPr lang="ru-RU" sz="1600" dirty="0"/>
              <a:t> ,жертвами которых обманули(Могут максимально вводить в заблуждение)</a:t>
            </a:r>
          </a:p>
          <a:p>
            <a:r>
              <a:rPr lang="ru-RU" sz="1600" dirty="0"/>
              <a:t>Что нужно для работы? : Паспорт 1-я страница ,и страница прописки .</a:t>
            </a:r>
          </a:p>
          <a:p>
            <a:r>
              <a:rPr lang="ru-RU" sz="1600" dirty="0"/>
              <a:t>После этого: Название </a:t>
            </a:r>
            <a:r>
              <a:rPr lang="ru-RU" sz="1600" dirty="0" err="1"/>
              <a:t>банка,Номер</a:t>
            </a:r>
            <a:r>
              <a:rPr lang="ru-RU" sz="1600" dirty="0"/>
              <a:t> </a:t>
            </a:r>
            <a:r>
              <a:rPr lang="ru-RU" sz="1600" dirty="0" err="1"/>
              <a:t>карты,Номер</a:t>
            </a:r>
            <a:r>
              <a:rPr lang="ru-RU" sz="1600" dirty="0"/>
              <a:t> телефона привязанный к </a:t>
            </a:r>
            <a:r>
              <a:rPr lang="ru-RU" sz="1600" dirty="0" err="1"/>
              <a:t>банку,ФИО</a:t>
            </a:r>
            <a:endParaRPr lang="ru-RU" sz="1600" dirty="0"/>
          </a:p>
          <a:p>
            <a:r>
              <a:rPr lang="ru-RU" sz="2000" dirty="0"/>
              <a:t>Вопрос/ответ</a:t>
            </a:r>
            <a:r>
              <a:rPr lang="ru-RU" sz="2000" dirty="0" smtClean="0"/>
              <a:t>: Для </a:t>
            </a:r>
            <a:r>
              <a:rPr lang="ru-RU" sz="2000" dirty="0"/>
              <a:t>чего нам твой паспорт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Для залога, если ты обманешь, мы напишем заявление в полицию.</a:t>
            </a:r>
            <a:endParaRPr lang="ru-RU" sz="2000" dirty="0"/>
          </a:p>
          <a:p>
            <a:r>
              <a:rPr lang="ru-RU" sz="2000" dirty="0"/>
              <a:t>Серию и номер ,важные данные паспорта можешь замазать.</a:t>
            </a:r>
          </a:p>
          <a:p>
            <a:r>
              <a:rPr lang="ru-RU" sz="2000" dirty="0"/>
              <a:t>От тебя нужно:</a:t>
            </a:r>
            <a:br>
              <a:rPr lang="ru-RU" sz="2000" dirty="0"/>
            </a:br>
            <a:r>
              <a:rPr lang="ru-RU" sz="2000" dirty="0"/>
              <a:t>Номер карты</a:t>
            </a:r>
            <a:br>
              <a:rPr lang="ru-RU" sz="2000" dirty="0"/>
            </a:br>
            <a:r>
              <a:rPr lang="ru-RU" sz="2000" dirty="0"/>
              <a:t>номер телефона привязанный к банку</a:t>
            </a:r>
            <a:br>
              <a:rPr lang="ru-RU" sz="2000" dirty="0"/>
            </a:br>
            <a:r>
              <a:rPr lang="ru-RU" sz="2000" dirty="0"/>
              <a:t>ФИО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911107" y="777457"/>
            <a:ext cx="259718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scene3d>
            <a:camera prst="obliqueBottom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ОПИСЫВАЮТ РАБОТУ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8064" y="1834896"/>
            <a:ext cx="254428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«ПРЕДОСТЕРЕГАЮТ»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5144" y="2692565"/>
            <a:ext cx="202629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ПРОСЯТ ПЕРСОНАЛЬНЫЕ ДАННЫЕ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4002" y="3811426"/>
            <a:ext cx="2494880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УГРОЖАЮТ В СЛУЧАЕ НЕИСПОЛНЕНИЯ ОБЯЗАТЕЛЬСТВ «РАБОТНИКОМ»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85" y="583185"/>
            <a:ext cx="1555897" cy="191384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218655" y="1482045"/>
            <a:ext cx="150829" cy="100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5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53ADA2-0164-74C7-8A12-B34EF204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40" y="192349"/>
            <a:ext cx="7783085" cy="8996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ПОСЛЕДСТВИЯ НЕВЕРНЫХ РЕШЕНИЙ</a:t>
            </a:r>
            <a:endParaRPr lang="ru-RU" sz="3200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36323B-86B2-8CD3-5370-7C0FA991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6" y="903529"/>
            <a:ext cx="9140179" cy="17678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Карта и все счета клиента в Банке будут заблокированы </a:t>
            </a:r>
          </a:p>
          <a:p>
            <a:pPr marL="895350" indent="0">
              <a:lnSpc>
                <a:spcPct val="150000"/>
              </a:lnSpc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 115 ФЗ РФ «О противодействии  легализации (отмыванию) доходов, полученных преступным путём, и/или финансированию терроризма»</a:t>
            </a:r>
          </a:p>
          <a:p>
            <a:pPr marL="974725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 заблокированный счет клиент не сможет получать НИКАКИЕ выплаты (заработная плата, стипендия, социальные выплаты)</a:t>
            </a:r>
          </a:p>
          <a:p>
            <a:pPr marL="974725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Все денежные средства, находящиеся на счете заблокированной карты, клиент снять не сможет до обращения в Банк</a:t>
            </a:r>
          </a:p>
          <a:p>
            <a:pPr marL="974725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Дальнейшее обслуживание и пользование продуктами Банка НЕВОЗМОЖНО</a:t>
            </a:r>
          </a:p>
          <a:p>
            <a:pPr marL="974725"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Штраф  в размере от 30 000 до 40 000 рублей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2" y="389265"/>
            <a:ext cx="2413263" cy="248492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245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4819"/>
            <a:ext cx="8596668" cy="1320800"/>
          </a:xfrm>
        </p:spPr>
        <p:txBody>
          <a:bodyPr/>
          <a:lstStyle/>
          <a:p>
            <a:r>
              <a:rPr lang="ru-RU" dirty="0" smtClean="0"/>
              <a:t>Что делать, если вы все-таки стали жертвой мошенника..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8730"/>
            <a:ext cx="8596668" cy="3880773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Обязательно обратиться в Банк с паспортом и написать Запрос/ заявление на разблокировку счета</a:t>
            </a:r>
          </a:p>
          <a:p>
            <a:r>
              <a:rPr lang="ru-RU" sz="1600" dirty="0" smtClean="0"/>
              <a:t>Заявление обрабатывается Банком в течение 10 рабочих дней, в течение которых Банк проверяет легальность переводов</a:t>
            </a:r>
          </a:p>
          <a:p>
            <a:r>
              <a:rPr lang="ru-RU" sz="1600" dirty="0" smtClean="0"/>
              <a:t>Банк может запросить дополнительные документы для подтверждения легальности исполняемых операций</a:t>
            </a:r>
          </a:p>
          <a:p>
            <a:r>
              <a:rPr lang="ru-RU" sz="1600" dirty="0" smtClean="0"/>
              <a:t>Результатом запроса может стать РАЗБЛОКИРОВКА личного кабинета, всех карт и счета клиента, а также ОТКАЗ Банком в обслуживании клиента, если легальность операций не будет доказана.</a:t>
            </a:r>
          </a:p>
          <a:p>
            <a:endParaRPr lang="ru-RU" sz="1100" dirty="0" smtClean="0"/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 любых сомнительных случаях, когда под угрозой оказываются ваши персональные данные, обратитесь за консультацией к родителям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или кураторам. </a:t>
            </a:r>
          </a:p>
          <a:p>
            <a:pPr marL="0" indent="0" algn="ctr">
              <a:buNone/>
            </a:pPr>
            <a:endParaRPr lang="ru-RU" sz="1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b="1" dirty="0" smtClean="0"/>
              <a:t>Также по вопросам, связанным со </a:t>
            </a:r>
            <a:r>
              <a:rPr lang="ru-RU" sz="1600" b="1" dirty="0" err="1" smtClean="0"/>
              <a:t>Сбером</a:t>
            </a:r>
            <a:r>
              <a:rPr lang="ru-RU" sz="1600" b="1" dirty="0" smtClean="0"/>
              <a:t>, вы можете позвонить на горячую линию 900 с сотового или напрямую мне, вашему менеджеру, по номеру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(можно писать в </a:t>
            </a:r>
            <a:r>
              <a:rPr lang="en-US" sz="1600" b="1" dirty="0" smtClean="0"/>
              <a:t>WhatsApp </a:t>
            </a:r>
            <a:r>
              <a:rPr lang="ru-RU" sz="1600" b="1" dirty="0" smtClean="0"/>
              <a:t>или </a:t>
            </a:r>
            <a:r>
              <a:rPr lang="en-US" sz="1600" b="1" dirty="0" smtClean="0"/>
              <a:t>Telegram</a:t>
            </a:r>
            <a:r>
              <a:rPr lang="ru-RU" sz="1600" b="1" dirty="0" smtClean="0"/>
              <a:t>):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6175405"/>
            <a:ext cx="513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Арышева - 89526133441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5" r="4293" b="28660"/>
          <a:stretch/>
        </p:blipFill>
        <p:spPr>
          <a:xfrm>
            <a:off x="9490034" y="2252190"/>
            <a:ext cx="2312325" cy="231038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944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86" y="97536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Звонок в дверь «сотрудника МЧС»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886" y="1474789"/>
            <a:ext cx="8898420" cy="4267643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Вновь </a:t>
            </a:r>
            <a:r>
              <a:rPr lang="ru-RU" sz="1600" dirty="0"/>
              <a:t>активизировались гнусные личности, наживающиеся на доверчивых людях. Выдавая себя за сотрудников надзорных органов, приходят с «проверками» пожарной безопасности квартир и домов и в буквальном смысле навязывают покупку </a:t>
            </a:r>
            <a:r>
              <a:rPr lang="ru-RU" sz="1600" dirty="0" err="1"/>
              <a:t>извещателей</a:t>
            </a:r>
            <a:r>
              <a:rPr lang="ru-RU" sz="1600" dirty="0"/>
              <a:t> и огнетушителей. Озвученная цена многократно превышает их реальную стоимость. Пожилые люди легко поддаются на уловки из-за эмоциональности и внушаемости.</a:t>
            </a:r>
          </a:p>
          <a:p>
            <a:r>
              <a:rPr lang="ru-RU" sz="1600" dirty="0"/>
              <a:t>💬Граждане так описывают действия непрошеных визитеров: «Предъявляют какие-то «корочки», настаивают на проверке проводки, электросчетчиков, вытяжек, газового оборудования, балконов. После беглого осмотра предлагают приобрести огнетушители, автономные дымовые пожарные </a:t>
            </a:r>
            <a:r>
              <a:rPr lang="ru-RU" sz="1600" dirty="0" err="1"/>
              <a:t>извещатели</a:t>
            </a:r>
            <a:r>
              <a:rPr lang="ru-RU" sz="1600" dirty="0"/>
              <a:t>, оплатить услуги по их установке. Ценник заоблачный – 5-10 тысяч рублей».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Помните</a:t>
            </a:r>
            <a:r>
              <a:rPr lang="ru-RU" sz="1600" dirty="0">
                <a:solidFill>
                  <a:srgbClr val="FF0000"/>
                </a:solidFill>
              </a:rPr>
              <a:t>!</a:t>
            </a:r>
            <a:r>
              <a:rPr lang="ru-RU" sz="1600" dirty="0" smtClean="0"/>
              <a:t> </a:t>
            </a:r>
            <a:r>
              <a:rPr lang="ru-RU" sz="1600" dirty="0"/>
              <a:t>сотрудники МЧС России не осуществляют предпринимательскую деятельность по продаже какого-либо оборудования, в том числе противопожарного. Если неизвестные предлагают выполнить платные работы, связанные с обеспечением пожарной безопасности вашего жилища, в том числе «с крупной льготной скидкой для пенсионеров», и представляются инспекторами </a:t>
            </a:r>
            <a:r>
              <a:rPr lang="ru-RU" sz="1600" dirty="0" err="1"/>
              <a:t>госпожнадзора</a:t>
            </a:r>
            <a:r>
              <a:rPr lang="ru-RU" sz="1600" dirty="0"/>
              <a:t>, - это мошенники. В такой ситуации необходимо незамедлительно обратиться в правоохранительные органы.</a:t>
            </a:r>
          </a:p>
          <a:p>
            <a:r>
              <a:rPr lang="ru-RU" sz="1600" dirty="0"/>
              <a:t>Будьте бдительны!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885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5" y="457201"/>
            <a:ext cx="8999857" cy="60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184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374</TotalTime>
  <Words>890</Words>
  <Application>Microsoft Office PowerPoint</Application>
  <PresentationFormat>Широкоэкранный</PresentationFormat>
  <Paragraphs>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RobotoFlex</vt:lpstr>
      <vt:lpstr>Trebuchet MS</vt:lpstr>
      <vt:lpstr>Wingdings 3</vt:lpstr>
      <vt:lpstr>Аспект</vt:lpstr>
      <vt:lpstr>Финансовая грамотность.</vt:lpstr>
      <vt:lpstr>Мошенничество</vt:lpstr>
      <vt:lpstr>Статистика</vt:lpstr>
      <vt:lpstr>Ситуация:  Знакомый/друг/подруга предлагают заработать. Схема «проверенная». Заработок «реальный»! *далее текст взят точно из сообщений, полученных от мошенников в мессенджере</vt:lpstr>
      <vt:lpstr>Презентация PowerPoint</vt:lpstr>
      <vt:lpstr>ПОСЛЕДСТВИЯ НЕВЕРНЫХ РЕШЕНИЙ</vt:lpstr>
      <vt:lpstr>Что делать, если вы все-таки стали жертвой мошенника..</vt:lpstr>
      <vt:lpstr>Ситуация:  Звонок в дверь «сотрудника МЧС»</vt:lpstr>
      <vt:lpstr>Презентация PowerPoint</vt:lpstr>
      <vt:lpstr>Давайте вспомним наиболее часто встречающиеся схемы телефонного мошенничества..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защитить себя от мошенников с помощью СбербанкОнлайн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грамотность.</dc:title>
  <dc:creator>Илья Речкин</dc:creator>
  <cp:lastModifiedBy>Арышева Татьяна Геннадьевна</cp:lastModifiedBy>
  <cp:revision>16</cp:revision>
  <dcterms:created xsi:type="dcterms:W3CDTF">2024-02-04T12:13:39Z</dcterms:created>
  <dcterms:modified xsi:type="dcterms:W3CDTF">2024-04-12T07:50:33Z</dcterms:modified>
</cp:coreProperties>
</file>