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83" r:id="rId3"/>
    <p:sldId id="257" r:id="rId4"/>
    <p:sldId id="258" r:id="rId5"/>
    <p:sldId id="259" r:id="rId6"/>
    <p:sldId id="284" r:id="rId7"/>
    <p:sldId id="286" r:id="rId8"/>
    <p:sldId id="260" r:id="rId9"/>
    <p:sldId id="288" r:id="rId10"/>
    <p:sldId id="289" r:id="rId11"/>
    <p:sldId id="290" r:id="rId12"/>
    <p:sldId id="261" r:id="rId13"/>
    <p:sldId id="262" r:id="rId14"/>
    <p:sldId id="263" r:id="rId15"/>
    <p:sldId id="264" r:id="rId16"/>
    <p:sldId id="270" r:id="rId17"/>
    <p:sldId id="267" r:id="rId18"/>
    <p:sldId id="265" r:id="rId19"/>
    <p:sldId id="266" r:id="rId20"/>
    <p:sldId id="287" r:id="rId21"/>
    <p:sldId id="268" r:id="rId22"/>
    <p:sldId id="269" r:id="rId23"/>
    <p:sldId id="291" r:id="rId24"/>
    <p:sldId id="271" r:id="rId25"/>
    <p:sldId id="276" r:id="rId26"/>
    <p:sldId id="277" r:id="rId27"/>
    <p:sldId id="292" r:id="rId28"/>
    <p:sldId id="275" r:id="rId29"/>
    <p:sldId id="278" r:id="rId30"/>
    <p:sldId id="279" r:id="rId31"/>
    <p:sldId id="280" r:id="rId32"/>
    <p:sldId id="281" r:id="rId33"/>
    <p:sldId id="282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5E-3EAB-47D5-A501-CC6994E50AD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2D14-B3C4-480A-A799-CA96D76B6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58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5E-3EAB-47D5-A501-CC6994E50AD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2D14-B3C4-480A-A799-CA96D76B6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389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5E-3EAB-47D5-A501-CC6994E50AD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2D14-B3C4-480A-A799-CA96D76B661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4637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5E-3EAB-47D5-A501-CC6994E50AD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2D14-B3C4-480A-A799-CA96D76B6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595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5E-3EAB-47D5-A501-CC6994E50AD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2D14-B3C4-480A-A799-CA96D76B661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4635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5E-3EAB-47D5-A501-CC6994E50AD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2D14-B3C4-480A-A799-CA96D76B6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216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5E-3EAB-47D5-A501-CC6994E50AD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2D14-B3C4-480A-A799-CA96D76B6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277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5E-3EAB-47D5-A501-CC6994E50AD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2D14-B3C4-480A-A799-CA96D76B6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02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5E-3EAB-47D5-A501-CC6994E50AD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2D14-B3C4-480A-A799-CA96D76B6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04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5E-3EAB-47D5-A501-CC6994E50AD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2D14-B3C4-480A-A799-CA96D76B6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57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5E-3EAB-47D5-A501-CC6994E50AD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2D14-B3C4-480A-A799-CA96D76B6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94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5E-3EAB-47D5-A501-CC6994E50AD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2D14-B3C4-480A-A799-CA96D76B6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46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5E-3EAB-47D5-A501-CC6994E50AD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2D14-B3C4-480A-A799-CA96D76B6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74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5E-3EAB-47D5-A501-CC6994E50AD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2D14-B3C4-480A-A799-CA96D76B6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66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5E-3EAB-47D5-A501-CC6994E50AD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2D14-B3C4-480A-A799-CA96D76B6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72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2D14-B3C4-480A-A799-CA96D76B661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6D5E-3EAB-47D5-A501-CC6994E50ADA}" type="datetimeFigureOut">
              <a:rPr lang="ru-RU" smtClean="0"/>
              <a:t>14.11.2023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04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D6D5E-3EAB-47D5-A501-CC6994E50AD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1A2D14-B3C4-480A-A799-CA96D76B6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0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nlr.ru/res/epubl/rue/index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ngonb.ru/" TargetMode="External"/><Relationship Id="rId3" Type="http://schemas.openxmlformats.org/officeDocument/2006/relationships/hyperlink" Target="https://vital.lib.tsu.ru/vital/access/manager/Repository/vtls:000157332" TargetMode="External"/><Relationship Id="rId7" Type="http://schemas.openxmlformats.org/officeDocument/2006/relationships/hyperlink" Target="https://vital.lib.tsu.ru/vital/access/manager/Index" TargetMode="External"/><Relationship Id="rId12" Type="http://schemas.openxmlformats.org/officeDocument/2006/relationships/hyperlink" Target="http://poisk.ngonb.ru/flip236/Kraevedenie/02/1250642_%d0%a1%d0%b8%d0%b1%d0%b8%d1%80%d1%81%d0%ba%d0%b0%d1%8f%20%d1%81%d0%be%d0%b2%d0%b5%d1%82%d1%81%d0%ba%d0%b0%d1%8f%20%d1%8d%d0%bd%d1%86%d0%b8%d0%ba%d0%bb%d0%be%d0%bf%d0%b5%d0%b4%d0%b8%d1%8f_%d0%a2%d0%be%d0%25" TargetMode="External"/><Relationship Id="rId2" Type="http://schemas.openxmlformats.org/officeDocument/2006/relationships/hyperlink" Target="https://nlr.ru/res/epubl/rue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ital.lib.tsu.ru/vital/access/manager/Repository/vtls:000373156" TargetMode="External"/><Relationship Id="rId11" Type="http://schemas.openxmlformats.org/officeDocument/2006/relationships/hyperlink" Target="http://poisk.ngonb.ru/flip236/Kraevedenie/02/15362_%d0%a1%d0%b8%d0%b1%d0%b8%d1%80%d1%81%d0%ba%d0%b0%d1%8f%20%d1%81%d0%be%d0%b2%d0%b5%d1%82%d1%81%d0%ba%d0%b0%d1%8f%20%d1%8d%d0%bd%d1%86%d0%b8%d0%ba%d0%bb%d0%be%d0%bf%d0%b5%d0%b4%d0%b8%d1%8f_%d0%a2%d0%be%d0%bc" TargetMode="External"/><Relationship Id="rId5" Type="http://schemas.openxmlformats.org/officeDocument/2006/relationships/hyperlink" Target="http://vital.lib.tsu.ru/vital/access/manager/Repository/vtls:000157330" TargetMode="External"/><Relationship Id="rId10" Type="http://schemas.openxmlformats.org/officeDocument/2006/relationships/hyperlink" Target="http://poisk.ngonb.ru/flip236/Kraevedenie/02/1098837_%d0%a1%d0%b8%d0%b1%d0%b8%d1%80%d1%81%d0%ba%d0%b0%d1%8f%20%d1%81%d0%be%d0%b2%d0%b5%d1%82%d1%81%d0%ba%d0%b0%d1%8f%20%d1%8d%d0%bd%d1%86%d0%b8%d0%ba%d0%bb%d0%be%d0%bf%d0%b5%d0%b4%d0%b8%d1%8f_%d0%a2%d0%be%d0%25" TargetMode="External"/><Relationship Id="rId4" Type="http://schemas.openxmlformats.org/officeDocument/2006/relationships/hyperlink" Target="http://vital.lib.tsu.ru/vital/access/manager/Repository/vtls:000158498" TargetMode="External"/><Relationship Id="rId9" Type="http://schemas.openxmlformats.org/officeDocument/2006/relationships/hyperlink" Target="http://poisk.ngonb.ru/flip236/Kraevedenie/02/2006-09404%D0%A1%D0%B8%D0%B1%D0%B8%D1%80%D1%81%D0%BA%D0%B0%D1%8F%20%D1%81%D0%BE%D0%B2%D0%B5%D1%82%D1%81%D0%BA%D0%B0%D1%8F%20%D1%8D%D0%BD%D1%86%D0%B8%D0%BA%D0%BB%D0%BE%D0%BF%D0%B5%D0%B4%D0%B8%D1%8F_%D0%A2%D0%BE%25D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ugosvet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.tinkoff.ru/media/how-to-make-bibliography-doc1.v3tp1evjd4r8..pdf" TargetMode="External"/><Relationship Id="rId2" Type="http://schemas.openxmlformats.org/officeDocument/2006/relationships/hyperlink" Target="https://drive.google.com/file/d/1JrpmmmNpyBQUoQes7wI4YbOSXS_3-Pob/view?usp=sharin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cyclopedia.ru/index.ph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nlr.ru/res/epubl/rue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80161"/>
            <a:ext cx="12192000" cy="157733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ru-RU" dirty="0" smtClean="0"/>
              <a:t>Пути поиска информации</a:t>
            </a:r>
            <a:endParaRPr lang="ru-RU" dirty="0"/>
          </a:p>
        </p:txBody>
      </p:sp>
      <p:pic>
        <p:nvPicPr>
          <p:cNvPr id="1026" name="Picture 2" descr="https://avatars.mds.yandex.net/i?id=07d5482fb5c8f752f6849388201c78c1c425e07a-10815658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970" y="3407624"/>
            <a:ext cx="360997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39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hlinkClick r:id="rId2"/>
              </a:rPr>
              <a:t>РЕГИОНАЛЬНЫЕ ЭНЦИКЛОПЕДИИ</a:t>
            </a:r>
            <a:br>
              <a:rPr lang="ru-RU" b="1" dirty="0">
                <a:hlinkClick r:id="rId2"/>
              </a:rPr>
            </a:br>
            <a:r>
              <a:rPr lang="ru-RU" b="1" dirty="0">
                <a:hlinkClick r:id="rId2"/>
              </a:rPr>
              <a:t>РОССИИ</a:t>
            </a:r>
            <a:r>
              <a:rPr lang="ru-RU" b="1" dirty="0"/>
              <a:t> </a:t>
            </a:r>
            <a:r>
              <a:rPr lang="en-US" b="1" u="sng" dirty="0"/>
              <a:t>nlr.ru</a:t>
            </a:r>
            <a:endParaRPr lang="ru-RU" u="sng" dirty="0"/>
          </a:p>
        </p:txBody>
      </p:sp>
      <p:sp>
        <p:nvSpPr>
          <p:cNvPr id="4" name="AutoShape 2" descr="Региональные энциклопедии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ИРКУТСКАЯ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ОБЛАСТЬ</a:t>
            </a:r>
          </a:p>
          <a:p>
            <a:r>
              <a:rPr lang="ru-RU" b="1" dirty="0"/>
              <a:t>Энциклопедия Иркутской области.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sz="2400" b="1" i="1" dirty="0"/>
              <a:t>Источники сведений:</a:t>
            </a:r>
            <a:r>
              <a:rPr lang="ru-RU" sz="2400" b="1" dirty="0"/>
              <a:t> http://priangarye.ru/ ; http://www.encyclopedia.ru/news/enc/detail/52599/ ; http://www.encyclopedia.ru/news/enc/detail/53293/ ; http://www.encyclopedia.ru/news/enc/detail/57148/ ; http://www.encyclopedia.ru/news/enc/detail/67722/.</a:t>
            </a:r>
          </a:p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83280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hlinkClick r:id="rId2"/>
              </a:rPr>
              <a:t>РЕГИОНАЛЬНЫЕ ЭНЦИКЛОПЕДИИ</a:t>
            </a:r>
            <a:br>
              <a:rPr lang="ru-RU" b="1" dirty="0">
                <a:hlinkClick r:id="rId2"/>
              </a:rPr>
            </a:br>
            <a:r>
              <a:rPr lang="ru-RU" b="1" dirty="0">
                <a:hlinkClick r:id="rId2"/>
              </a:rPr>
              <a:t>РОССИИ</a:t>
            </a:r>
            <a:r>
              <a:rPr lang="ru-RU" b="1" dirty="0"/>
              <a:t> </a:t>
            </a:r>
            <a:r>
              <a:rPr lang="en-US" b="1" u="sng" dirty="0"/>
              <a:t>nlr.ru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Сибирская советская энциклопедия (1929–1992)</a:t>
            </a:r>
            <a:br>
              <a:rPr lang="ru-RU" b="1" dirty="0"/>
            </a:br>
            <a:r>
              <a:rPr lang="ru-RU" b="1" u="sng" dirty="0">
                <a:hlinkClick r:id="rId3"/>
              </a:rPr>
              <a:t>Т. </a:t>
            </a:r>
            <a:r>
              <a:rPr lang="ru-RU" b="1" u="sng" dirty="0" smtClean="0">
                <a:hlinkClick r:id="rId3"/>
              </a:rPr>
              <a:t>1 </a:t>
            </a:r>
            <a:r>
              <a:rPr lang="ru-RU" b="1" u="sng" dirty="0">
                <a:hlinkClick r:id="rId3"/>
              </a:rPr>
              <a:t>:</a:t>
            </a:r>
            <a:r>
              <a:rPr lang="ru-RU" b="1" u="sng" dirty="0" smtClean="0">
                <a:hlinkClick r:id="rId3"/>
              </a:rPr>
              <a:t>А </a:t>
            </a:r>
            <a:r>
              <a:rPr lang="ru-RU" b="1" u="sng" dirty="0">
                <a:hlinkClick r:id="rId3"/>
              </a:rPr>
              <a:t>— Ж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hlinkClick r:id="rId4"/>
              </a:rPr>
              <a:t>Т. 2 : З — К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hlinkClick r:id="rId5"/>
              </a:rPr>
              <a:t>Т. 3 : Л — Н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hlinkClick r:id="rId6"/>
              </a:rPr>
              <a:t>Т. 4 : </a:t>
            </a:r>
            <a:r>
              <a:rPr lang="ru-RU" b="1" dirty="0" err="1">
                <a:hlinkClick r:id="rId6"/>
              </a:rPr>
              <a:t>Обдорск</a:t>
            </a:r>
            <a:r>
              <a:rPr lang="ru-RU" b="1" dirty="0">
                <a:hlinkClick r:id="rId6"/>
              </a:rPr>
              <a:t> — </a:t>
            </a:r>
            <a:r>
              <a:rPr lang="ru-RU" b="1" dirty="0" err="1">
                <a:hlinkClick r:id="rId6"/>
              </a:rPr>
              <a:t>С’езды</a:t>
            </a:r>
            <a:endParaRPr lang="ru-RU" b="1" dirty="0"/>
          </a:p>
          <a:p>
            <a:r>
              <a:rPr lang="ru-RU" b="1" i="1" dirty="0" smtClean="0"/>
              <a:t>Местонахождение</a:t>
            </a:r>
            <a:r>
              <a:rPr lang="ru-RU" b="1" dirty="0" smtClean="0"/>
              <a:t>: </a:t>
            </a:r>
            <a:r>
              <a:rPr lang="ru-RU" dirty="0" smtClean="0">
                <a:hlinkClick r:id="rId7"/>
              </a:rPr>
              <a:t>Электронная библиотека (</a:t>
            </a:r>
            <a:r>
              <a:rPr lang="ru-RU" dirty="0" err="1" smtClean="0">
                <a:hlinkClick r:id="rId7"/>
              </a:rPr>
              <a:t>репозиторий</a:t>
            </a:r>
            <a:r>
              <a:rPr lang="ru-RU" dirty="0" smtClean="0">
                <a:hlinkClick r:id="rId7"/>
              </a:rPr>
              <a:t>) Томского государственного университета</a:t>
            </a:r>
            <a:endParaRPr lang="ru-RU" dirty="0" smtClean="0"/>
          </a:p>
          <a:p>
            <a:r>
              <a:rPr lang="ru-RU" b="1" i="1" dirty="0" smtClean="0"/>
              <a:t>Режим </a:t>
            </a:r>
            <a:r>
              <a:rPr lang="ru-RU" b="1" i="1" dirty="0"/>
              <a:t>доступа</a:t>
            </a:r>
            <a:r>
              <a:rPr lang="ru-RU" b="1" dirty="0"/>
              <a:t>: просмотр после скачивания </a:t>
            </a:r>
            <a:r>
              <a:rPr lang="ru-RU" b="1" dirty="0" err="1"/>
              <a:t>pdf</a:t>
            </a:r>
            <a:r>
              <a:rPr lang="ru-RU" b="1" dirty="0"/>
              <a:t>-копии непосредственно с сайта</a:t>
            </a:r>
          </a:p>
          <a:p>
            <a:r>
              <a:rPr lang="ru-RU" b="1" dirty="0" smtClean="0"/>
              <a:t>На сайте </a:t>
            </a:r>
            <a:r>
              <a:rPr lang="ru-RU" b="1" dirty="0" smtClean="0">
                <a:hlinkClick r:id="rId8"/>
              </a:rPr>
              <a:t>Новосибирской ГОНБ</a:t>
            </a:r>
            <a:r>
              <a:rPr lang="ru-RU" b="1" dirty="0" smtClean="0"/>
              <a:t> представлена </a:t>
            </a:r>
            <a:r>
              <a:rPr lang="ru-RU" b="1" dirty="0" smtClean="0">
                <a:hlinkClick r:id="rId9"/>
              </a:rPr>
              <a:t>электронная копия сигнального экземпляра т. 4 [1937 г.]</a:t>
            </a:r>
            <a:r>
              <a:rPr lang="ru-RU" b="1" dirty="0" smtClean="0"/>
              <a:t>, а также электронные копии  т. </a:t>
            </a:r>
            <a:r>
              <a:rPr lang="ru-RU" b="1" dirty="0" smtClean="0">
                <a:hlinkClick r:id="rId10"/>
              </a:rPr>
              <a:t>1</a:t>
            </a:r>
            <a:r>
              <a:rPr lang="ru-RU" b="1" dirty="0" smtClean="0"/>
              <a:t>, </a:t>
            </a:r>
            <a:r>
              <a:rPr lang="ru-RU" b="1" dirty="0" smtClean="0">
                <a:hlinkClick r:id="rId11"/>
              </a:rPr>
              <a:t>2</a:t>
            </a:r>
            <a:r>
              <a:rPr lang="ru-RU" b="1" dirty="0" smtClean="0"/>
              <a:t>, </a:t>
            </a:r>
            <a:r>
              <a:rPr lang="ru-RU" b="1" dirty="0" smtClean="0">
                <a:hlinkClick r:id="rId12"/>
              </a:rPr>
              <a:t>3</a:t>
            </a:r>
            <a:r>
              <a:rPr lang="ru-RU" b="1" dirty="0" smtClean="0"/>
              <a:t> (</a:t>
            </a:r>
            <a:r>
              <a:rPr lang="ru-RU" b="1" i="1" dirty="0" smtClean="0"/>
              <a:t>режим доступа</a:t>
            </a:r>
            <a:r>
              <a:rPr lang="ru-RU" b="1" dirty="0" smtClean="0"/>
              <a:t>: прямой доступ к </a:t>
            </a:r>
            <a:r>
              <a:rPr lang="ru-RU" b="1" dirty="0" err="1" smtClean="0"/>
              <a:t>pdf</a:t>
            </a:r>
            <a:r>
              <a:rPr lang="ru-RU" b="1" dirty="0" smtClean="0"/>
              <a:t>-копии).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049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Полнотекстовые ресурсы Интернет свободного доступа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Википедия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ru.wikipedia.org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/>
              <a:t>Является свободной универсальной интернет-энциклопедией. Основана при поддержке международной некоммерческой благотворительной организации «Фонд </a:t>
            </a:r>
            <a:r>
              <a:rPr lang="ru-RU" sz="2400" dirty="0" err="1"/>
              <a:t>Викимедиа</a:t>
            </a:r>
            <a:r>
              <a:rPr lang="ru-RU" sz="2400" dirty="0"/>
              <a:t>». Википедия создается сообществом пользователей. Т. е. авторами и редакторами статей этого ресурса являются сами посетители (при условии соблюдения правил поведения на сайте). Информация здесь обновляется очень быстро, статьи на актуальные темы появляются оперативно. Википедия содержит информацию по многим, в том числе смежным отраслям знаний. </a:t>
            </a:r>
            <a:r>
              <a:rPr lang="ru-RU" sz="2400" b="1" dirty="0"/>
              <a:t>Основным недостатком энциклопедии считается субъективизм некоторых статей и, порой, недостоверность сведений. Несмотря на это, ресурс пользуется большой популярностью в Интернете.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26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Полнотекстовые ресурсы Интернет свободного доступа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30400"/>
            <a:ext cx="10584180" cy="4721859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Мегаэнциклопедии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Кирилла и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Мефодия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http://megabook.ru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Энциклопедический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российский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интернет-ресурс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разработанный компанией «Кирилл и Мефодий». В основу интернет-проекта легла Большая энциклопедия Кирилла 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Мефодия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(БЭКМ) - первая национальная мультимедийная энциклопедия, регулярно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переиздававшаяся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 1996 года.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Ядро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энциклопедии составляют образовательные и познавательные статьи, адресованные широкому кругу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читателей. </a:t>
            </a:r>
            <a:r>
              <a:rPr lang="ru-RU" dirty="0" smtClean="0"/>
              <a:t>Уникальное </a:t>
            </a:r>
            <a:r>
              <a:rPr lang="ru-RU" dirty="0"/>
              <a:t>собрание обширной информации по всем отраслям знания. Содержит сведения по всем областям науки, техники, литературе и искусству; всю важнейшую историческую, социально-экономическую, географическую </a:t>
            </a:r>
            <a:r>
              <a:rPr lang="ru-RU" dirty="0" smtClean="0"/>
              <a:t>информацию.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Помимо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текстовой информации она содержит фотографии, аудио- и видеоматериалы, интерактивные таблицы, схемы, анимации. Пользование энциклопедией бесплатное, все ее материалы находятся в открытом доступе. </a:t>
            </a:r>
          </a:p>
        </p:txBody>
      </p:sp>
    </p:spTree>
    <p:extLst>
      <p:ext uri="{BB962C8B-B14F-4D97-AF65-F5344CB8AC3E}">
        <p14:creationId xmlns:p14="http://schemas.microsoft.com/office/powerpoint/2010/main" val="68972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Полнотекстовые ресурсы Интернет свободного доступа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Кругосвет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http://www.krugosvet.ru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Универсальная научно-популярная онлайн-энциклопедия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Ресурс работает с 2005 года и содержит статьи по разным отраслям знаний: истории и другим общественным наукам, естествознанию, культуре и искусству, технике, медицине, спорту и т. д. Многие статьи сопровождаются иллюстративным материалом 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пристатейной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библиографией. </a:t>
            </a:r>
          </a:p>
        </p:txBody>
      </p:sp>
    </p:spTree>
    <p:extLst>
      <p:ext uri="{BB962C8B-B14F-4D97-AF65-F5344CB8AC3E}">
        <p14:creationId xmlns:p14="http://schemas.microsoft.com/office/powerpoint/2010/main" val="80715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Полнотекстовые ресурсы Интернет свободного доступа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Словари и энциклопедии на Академике http://dic.academic.ru/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Сайт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был создан в 2000 году компанией «Центр Телекоммуникаций». Сервис обеспечивает поиск по базе словарей, энциклопедий, книжных магазинов, фильмов и др. На сервере представлены справочные издания практически по всем отраслям знаний, есть достаточное количество переводных словарей.</a:t>
            </a:r>
          </a:p>
        </p:txBody>
      </p:sp>
    </p:spTree>
    <p:extLst>
      <p:ext uri="{BB962C8B-B14F-4D97-AF65-F5344CB8AC3E}">
        <p14:creationId xmlns:p14="http://schemas.microsoft.com/office/powerpoint/2010/main" val="208469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Полнотекстовые ресурсы Интернет свободного доступа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546926" cy="3880773"/>
          </a:xfrm>
        </p:spPr>
        <p:txBody>
          <a:bodyPr>
            <a:norm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000" b="1" dirty="0">
                <a:solidFill>
                  <a:srgbClr val="0C0E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Справочно-информационный портал </a:t>
            </a:r>
            <a:r>
              <a:rPr lang="ru-RU" altLang="ru-RU" sz="2000" b="1" dirty="0">
                <a:solidFill>
                  <a:srgbClr val="137C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ГРАМОТА.РУ</a:t>
            </a:r>
            <a:r>
              <a:rPr lang="ru-RU" altLang="ru-RU" sz="2000" b="1" dirty="0">
                <a:solidFill>
                  <a:srgbClr val="0C0E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– русский язык для всех </a:t>
            </a:r>
            <a:endParaRPr lang="ru-RU" altLang="ru-RU" sz="2000" b="1" dirty="0" smtClean="0">
              <a:solidFill>
                <a:srgbClr val="0C0E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2800" b="1" dirty="0">
              <a:solidFill>
                <a:srgbClr val="0C0E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Грамота.ру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» — это справочно-информационный портал по русскому языку.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Предлагает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проверку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правописания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поиск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 словарям и интерактивные упражнения для проверки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грамотности </a:t>
            </a:r>
          </a:p>
          <a:p>
            <a:pPr marL="0" lv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правочное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бюро для решения вопросов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правильному написанию слов и пунктуации.</a:t>
            </a:r>
            <a:r>
              <a:rPr lang="ru-RU" altLang="ru-RU" sz="2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200055"/>
            <a:ext cx="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0C0E0D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0C0E0D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C0E0D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098" name="Picture 2" descr="http://dc.cd.b1.a0.top.list.ru/counter?id=122002;js=13;r=https%3A//yandex.fr/;j=false;s=1024*768;d=24;rand=0.74275766631102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-30480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http://counter.rambler.ru/top100.cnt?1938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75" y="-30480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44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Полнотекстовые ресурсы Интернет свободного доступа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Электро́нная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библиоте́ка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это упорядоченная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коллекция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разнородных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электронных документов (в том числе книг, журналов), снабжённых средствами навигации и поиска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Достоинства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есть возможность получать информацию в любое время суток.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Пользователь имеет доступ к разнообразным электронным ресурсам.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31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Электронные библиотеки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77334" y="3488996"/>
            <a:ext cx="8596668" cy="2552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err="1" smtClean="0">
                <a:solidFill>
                  <a:srgbClr val="0070C0"/>
                </a:solidFill>
              </a:rPr>
              <a:t>КиберЛенинка</a:t>
            </a:r>
            <a:r>
              <a:rPr lang="ru-RU" b="1" dirty="0" smtClean="0">
                <a:solidFill>
                  <a:srgbClr val="0070C0"/>
                </a:solidFill>
              </a:rPr>
              <a:t> https://cyberleninka.ru/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</a:p>
          <a:p>
            <a:pPr algn="just"/>
            <a:r>
              <a:rPr lang="ru-RU" dirty="0" smtClean="0"/>
              <a:t>Научная электронная библиотека, основными задачами которой является популяризация науки, общественный контроль качества научных публикаций, развитие современного института научной рецензии и повышение цитируемости российской науки. </a:t>
            </a:r>
            <a:r>
              <a:rPr lang="ru-RU" dirty="0" err="1" smtClean="0"/>
              <a:t>КиберЛенинка</a:t>
            </a:r>
            <a:r>
              <a:rPr lang="ru-RU" dirty="0" smtClean="0"/>
              <a:t> поддерживает идею широкой доступности и открытости научных знаний (модель «</a:t>
            </a:r>
            <a:r>
              <a:rPr lang="ru-RU" dirty="0" err="1" smtClean="0"/>
              <a:t>Open</a:t>
            </a:r>
            <a:r>
              <a:rPr lang="ru-RU" dirty="0" smtClean="0"/>
              <a:t> </a:t>
            </a:r>
            <a:r>
              <a:rPr lang="ru-RU" dirty="0" err="1" smtClean="0"/>
              <a:t>Access</a:t>
            </a:r>
            <a:r>
              <a:rPr lang="ru-RU" dirty="0" smtClean="0"/>
              <a:t>»), предоставляя бесплатный доступ к научным публикациям в электронном виде, </a:t>
            </a:r>
          </a:p>
        </p:txBody>
      </p:sp>
      <p:pic>
        <p:nvPicPr>
          <p:cNvPr id="7" name="Picture 2" descr="КиберЛенинка - российская научная электронная библиотека, построенная на ко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394" y="1448752"/>
            <a:ext cx="4603971" cy="1558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31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Электронные библиотеки</a:t>
            </a:r>
            <a:endParaRPr lang="ru-RU" b="1" dirty="0"/>
          </a:p>
        </p:txBody>
      </p:sp>
      <p:pic>
        <p:nvPicPr>
          <p:cNvPr id="3076" name="Picture 4" descr="https://siblu.ru/sites/default/files/images/library/library-moshkov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5166359"/>
            <a:ext cx="6645102" cy="132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88620" y="2274838"/>
            <a:ext cx="94869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Библиоте́ка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Макси́ма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Мошко́ва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 — русскоязычная 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электронная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библиотеа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 в Интернете, одна из первых и наиболее известных подобных библиотек в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Рунете. Основана программистом 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1 ноября 1994 года 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Максимом Машковым 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Пополняется главным образом усилиями 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пользователей  интернета,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присылающих в библиотеку оцифрованные ими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тексты</a:t>
            </a:r>
            <a:endParaRPr lang="ru-RU" sz="24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3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Пути поиска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55545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2800" b="1" dirty="0" smtClean="0"/>
              <a:t>Днем рождения Интернета в мире считается 29 октября 1969 года.</a:t>
            </a:r>
          </a:p>
          <a:p>
            <a:r>
              <a:rPr lang="ru-RU" sz="2800" b="1" dirty="0" smtClean="0"/>
              <a:t>Интернет в России появился в 1990 году.</a:t>
            </a:r>
            <a:endParaRPr lang="ru-RU" sz="2800" b="1" dirty="0"/>
          </a:p>
          <a:p>
            <a:r>
              <a:rPr lang="ru-RU" sz="2800" b="1" dirty="0" smtClean="0"/>
              <a:t>День Интернета в России отмечается  30 сентября.</a:t>
            </a:r>
          </a:p>
          <a:p>
            <a:r>
              <a:rPr lang="ru-RU" sz="2800" b="1" dirty="0" smtClean="0"/>
              <a:t>Сегодня интернет представляет полноценную экосистему из 5 млн. сайтов.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19140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Электронные библиотеки</a:t>
            </a:r>
            <a:endParaRPr lang="ru-RU" dirty="0"/>
          </a:p>
        </p:txBody>
      </p:sp>
      <p:pic>
        <p:nvPicPr>
          <p:cNvPr id="1026" name="Picture 2" descr="https://avatars.mds.yandex.net/i?id=7de7665f28eb94d7c9e8b62896d6fc1ecb1dd893-4352795-images-thumbs&amp;n=1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709" y="1552548"/>
            <a:ext cx="4572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77334" y="4083269"/>
            <a:ext cx="97752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 err="1"/>
              <a:t>Литрес</a:t>
            </a:r>
            <a:r>
              <a:rPr lang="ru-RU" dirty="0"/>
              <a:t> – цифровой сервис </a:t>
            </a:r>
            <a:r>
              <a:rPr lang="ru-RU" b="1" dirty="0"/>
              <a:t>электронных</a:t>
            </a:r>
            <a:r>
              <a:rPr lang="ru-RU" dirty="0"/>
              <a:t> и аудиокниг, а также другого контента: подкасты, спектакли, интервью – скачивай, читай и слушай на любых устройствах.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049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Полнотекстовые ресурсы Интернет свободного доступа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равовые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Правовые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ресурсы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- это 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правовая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информация, содержащаяся на специализированных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- сайтах государственных органов, частных организаций, общественных объединений, 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правовых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ассоциаций адвокатов, юристов, правозащитников. </a:t>
            </a:r>
          </a:p>
        </p:txBody>
      </p:sp>
    </p:spTree>
    <p:extLst>
      <p:ext uri="{BB962C8B-B14F-4D97-AF65-F5344CB8AC3E}">
        <p14:creationId xmlns:p14="http://schemas.microsoft.com/office/powerpoint/2010/main" val="28443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tcmb.ru/images/phocagallery/foto-30-10-2018-14-22-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883" y="251656"/>
            <a:ext cx="8028526" cy="179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do.kursksu.ru/pluginfile.php/65121/course/overviewfiles/slide-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662" y="1868629"/>
            <a:ext cx="7346731" cy="452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6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tcmb.ru/images/phocagallery/foto-30-10-2018-14-22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883" y="251656"/>
            <a:ext cx="8028526" cy="179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avatars.mds.yandex.net/i?id=63a6f526aef9db7bc4b7ae4f9e3d79347501922d-9237877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63" y="1907629"/>
            <a:ext cx="9285890" cy="436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386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18977"/>
            <a:ext cx="10089726" cy="5722385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оформления списка использованных источников и литературы</a:t>
            </a:r>
          </a:p>
          <a:p>
            <a:endParaRPr lang="ru-RU" sz="3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Государственный стандарт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устанавливает общие требования к структуре курсовых и дипломных работ.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7334" y="4784651"/>
            <a:ext cx="933853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 печатных изданий — учебников, журналов, газет и книг — 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применяют ГОСТ Р 7.0.100-2018.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22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81246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Список использованных источников литературы содержит </a:t>
            </a:r>
            <a:r>
              <a:rPr lang="ru-RU" dirty="0" smtClean="0"/>
              <a:t>перечень источников книг, периодических изданий, на которые ссылается автор.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Данный список</a:t>
            </a:r>
            <a:r>
              <a:rPr lang="ru-RU" dirty="0" smtClean="0"/>
              <a:t> отдельным листом указывается в конце курсовой или дипломной работы.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22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850605"/>
            <a:ext cx="963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оформления  списка литературы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311" y="2049517"/>
            <a:ext cx="99035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Книги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Брошюры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Периодические издания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Законы и нормативные документы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Электронные библиотеки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Ресурсы Интернет</a:t>
            </a:r>
            <a:endParaRPr lang="ru-RU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Как оформить в списке литературы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59" y="4957494"/>
            <a:ext cx="2176780" cy="1632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547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903" y="2038916"/>
            <a:ext cx="10657490" cy="5151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b="1" dirty="0"/>
              <a:t>Сортировка всех источников происходит по алфавитному </a:t>
            </a:r>
            <a:r>
              <a:rPr lang="ru-RU" sz="1600" b="1" dirty="0" smtClean="0"/>
              <a:t>порядку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6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i="1" dirty="0" smtClean="0"/>
              <a:t>Выравнивайте все </a:t>
            </a:r>
            <a:r>
              <a:rPr lang="ru-RU" sz="1600" b="1" i="1" dirty="0"/>
              <a:t>источники и не забудьте пронумеровать их</a:t>
            </a:r>
            <a:r>
              <a:rPr lang="ru-RU" sz="1600" b="1" i="1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600" b="1" i="1" dirty="0"/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b="1" i="1" dirty="0"/>
              <a:t>Используйте для разных типов изданий и источников определенные правила ГОСТ. Это особенно важно при оформлении электронных и книжных версий</a:t>
            </a:r>
            <a:r>
              <a:rPr lang="ru-RU" sz="1600" b="1" i="1" dirty="0" smtClean="0"/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endParaRPr lang="ru-RU" sz="1600" b="1" i="1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b="1" i="1" dirty="0" smtClean="0"/>
              <a:t>Не </a:t>
            </a:r>
            <a:r>
              <a:rPr lang="ru-RU" sz="1600" b="1" i="1" dirty="0"/>
              <a:t>упускайте детали. Все библиографические данные очень важны. Поэтому нельзя указывать фамилию автора без инициалов, или не написать год издания, или перепутать город издательства</a:t>
            </a:r>
            <a:r>
              <a:rPr lang="ru-RU" sz="1600" b="1" i="1" dirty="0" smtClean="0"/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endParaRPr lang="ru-RU" sz="1600" b="1" i="1" dirty="0"/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b="1" i="1" dirty="0"/>
              <a:t>Не забывайте указывать дату обращения на веб-сайт. Она должна быть достоверной, ведь если страницу заблокируют или удалят раньше указанной даты – вскроется обман</a:t>
            </a:r>
            <a:r>
              <a:rPr lang="ru-RU" sz="1600" b="1" i="1" dirty="0" smtClean="0"/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endParaRPr lang="ru-RU" sz="1600" b="1" i="1" dirty="0"/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b="1" i="1" dirty="0"/>
              <a:t>Используйте полуторное тире вместе дефиса. Это очень важно при оформлении. Дефис как служебная частица для связки элементов в сложных словах.</a:t>
            </a:r>
          </a:p>
          <a:p>
            <a:pPr algn="just"/>
            <a:r>
              <a:rPr lang="ru-RU" sz="1600" b="1" i="1" dirty="0"/>
              <a:t> </a:t>
            </a:r>
          </a:p>
          <a:p>
            <a:r>
              <a:rPr lang="ru-RU" dirty="0"/>
              <a:t> </a:t>
            </a:r>
          </a:p>
          <a:p>
            <a:pPr marL="457200">
              <a:lnSpc>
                <a:spcPct val="107000"/>
              </a:lnSpc>
              <a:spcAft>
                <a:spcPts val="750"/>
              </a:spcAft>
            </a:pPr>
            <a:r>
              <a:rPr lang="ru-RU" sz="1400" spc="10" dirty="0">
                <a:solidFill>
                  <a:srgbClr val="1F1F1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14402" y="961697"/>
            <a:ext cx="84030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Ошибки при оформлении списка литературы по ГОСТу</a:t>
            </a:r>
          </a:p>
        </p:txBody>
      </p:sp>
    </p:spTree>
    <p:extLst>
      <p:ext uri="{BB962C8B-B14F-4D97-AF65-F5344CB8AC3E}">
        <p14:creationId xmlns:p14="http://schemas.microsoft.com/office/powerpoint/2010/main" val="4086595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0484" y="1105786"/>
            <a:ext cx="89100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Примеры библиографического описания документа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37414" y="2487489"/>
            <a:ext cx="7485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4763" y="2490859"/>
            <a:ext cx="7719237" cy="3175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Журналы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Влияние психологических свойств личности на графическое воспроизведение зрительной информации / С. К.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Быструшкин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О. Я. Созонова, Н. Г. Петрова [и др.]. - Текст : непосредственный // Сибирский педагогический журнал. - 2017. - № 4. - С. 136-144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1889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3740" y="2726986"/>
            <a:ext cx="7783033" cy="2397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140835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Белкина, Т. Д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Экономические и социальные функции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городов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монография / Т. Д. Белкина. - Москва : ИНФРА-М, 2018. - 206 с. - (Научная мысль). - ISBN 978-5-16-013340-9. - Текст : непосредственный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2509283" y="1287659"/>
            <a:ext cx="600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chemeClr val="accent2">
                    <a:lumMod val="75000"/>
                  </a:schemeClr>
                </a:solidFill>
              </a:rPr>
              <a:t>Книга с одним автором</a:t>
            </a:r>
            <a:endParaRPr lang="ru-RU" sz="36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3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Пути поиска информации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Поиск  информации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– это процесс отслеживания на информационных серверах интернет документов, соответствующих информационному запросу.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66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9320" y="1644488"/>
            <a:ext cx="8371367" cy="3319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140835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Учебник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учебное пособие Теория и практика немецкой грамматики =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Theorie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Praktikum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deutschen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Grammatik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учебное пособие / Г. В. Глухов, Ю. И. Ефимова, О. В. Петрянина [и др.]. - Самара : Изд-во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Самар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гос.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ун-та, 2019. - 188 с. - (Учебная литература для вузов). - ISBN 978-5-94622-897-8. - Текст : непосредственный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7415" y="744279"/>
            <a:ext cx="6103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Учебники</a:t>
            </a:r>
            <a:endParaRPr lang="ru-RU" sz="3600" u="sng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79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2233" y="2049199"/>
            <a:ext cx="8833822" cy="378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140835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Экономика предприятий агропромышленного комплекса. Практикум : учебное пособие / Р. Г. Ахметов [и др.] ; под общ. ред. Р. Г. Ахметова. - Москва :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Юрайт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2019. - 270 с. - (Бакалавр. Академический курс). - ISBN 978-5-534-01575-1. - URL: https://www.biblioonline.ru/bcode/433019 (дата обращения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16.06.2019). - Режим доступа: Электронно-библиотечная система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Юрайт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-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Текст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электронный.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6512" y="1148317"/>
            <a:ext cx="6622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>
                <a:solidFill>
                  <a:schemeClr val="accent1">
                    <a:lumMod val="50000"/>
                  </a:schemeClr>
                </a:solidFill>
              </a:rPr>
              <a:t>Электронные ресурсы</a:t>
            </a:r>
            <a:endParaRPr lang="ru-RU" sz="36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4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9823" y="2197381"/>
            <a:ext cx="8453984" cy="2858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140835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Правительство Российской Федерации : официальный сайт. - Москва. - Обновляется в течение суток. - URL: http://governmenНаучная электронная библиотека (НЭБ) eLIBRARY.RU : научная электронная библиотека : сайт. - Москва, 2000. - URL: https://elibrary.ru (дата обращения: 09.07.2019). - Режим доступа: для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зарегистрир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пользователей. - Текст: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электронныйt.ru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0428" y="297712"/>
            <a:ext cx="55941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600" b="1" u="sng" dirty="0" smtClean="0">
                <a:solidFill>
                  <a:schemeClr val="accent1">
                    <a:lumMod val="50000"/>
                  </a:schemeClr>
                </a:solidFill>
              </a:rPr>
              <a:t>Сайты </a:t>
            </a:r>
            <a:r>
              <a:rPr lang="ru-RU" sz="3600" b="1" u="sng" dirty="0">
                <a:solidFill>
                  <a:schemeClr val="accent1">
                    <a:lumMod val="50000"/>
                  </a:schemeClr>
                </a:solidFill>
              </a:rPr>
              <a:t>в сети интернет</a:t>
            </a:r>
            <a:endParaRPr lang="ru-RU" sz="3600" u="sng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27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8993" y="2128346"/>
            <a:ext cx="8135007" cy="2397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140835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Научная электронная библиотека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(НЭБ) eLIBRARY.RU : научная электронная библиотека : сайт. - Москва, 2000. - URL: https://elibrary.ru (дата обращения: 09.07.2019). - Режим доступа: для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зарегистрир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пользователей. - Текст: электронный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4762" y="723014"/>
            <a:ext cx="7908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>
                <a:solidFill>
                  <a:schemeClr val="accent2">
                    <a:lumMod val="75000"/>
                  </a:schemeClr>
                </a:solidFill>
              </a:rPr>
              <a:t>Электронная библиотека</a:t>
            </a:r>
            <a:endParaRPr lang="ru-RU" sz="3600" u="sng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8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Пути поиска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338536" cy="3880773"/>
          </a:xfrm>
        </p:spPr>
        <p:txBody>
          <a:bodyPr/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Стратегия </a:t>
            </a:r>
            <a:r>
              <a:rPr lang="ru-RU" dirty="0" smtClean="0"/>
              <a:t>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поиска: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Выбрать основное понятие, тему поиска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Подобрать ключевые слова, подходящие к данному понятию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Выберете  подходящую поисковую систему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Попробуйте выполнить тот же запрос на других поисковых системах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37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Пути поиска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Когда информация  найдена, ее необходимо оценить по нескольким параметрам:</a:t>
            </a:r>
          </a:p>
          <a:p>
            <a:r>
              <a:rPr lang="ru-RU" sz="3200" b="1" dirty="0" smtClean="0"/>
              <a:t>Степень достоверности</a:t>
            </a:r>
          </a:p>
          <a:p>
            <a:r>
              <a:rPr lang="ru-RU" sz="3200" b="1" dirty="0" smtClean="0"/>
              <a:t>Актуальности</a:t>
            </a:r>
          </a:p>
          <a:p>
            <a:r>
              <a:rPr lang="ru-RU" sz="3200" b="1" dirty="0" smtClean="0"/>
              <a:t>Полноте изложения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76022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56906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Образовательные ресурсы сети  Интернет</a:t>
            </a:r>
            <a:endParaRPr lang="ru-RU" sz="4000" dirty="0"/>
          </a:p>
        </p:txBody>
      </p:sp>
      <p:pic>
        <p:nvPicPr>
          <p:cNvPr id="2050" name="Picture 2" descr="https://avatars.mds.yandex.net/i?id=ca140fe4e7e28ab11ed7e0d3fbb8b01b497f8beb-10683820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144" y="3783724"/>
            <a:ext cx="3239047" cy="231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04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omsu.ru/about/structure/science/ub/resursy/testdostup/New%20Folder/edinoe-okn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178" y="202010"/>
            <a:ext cx="7893639" cy="176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76518" y="2274838"/>
            <a:ext cx="917197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font1"/>
              </a:rPr>
              <a:t>Информационная система «Единое окно доступа к образовательным ресурсам» объединяет в единое информационное пространство электронные ресурсы свободного доступа для всех уровней образования в России и предоставляет свободный доступ к каталогу образовательных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font1"/>
              </a:rPr>
              <a:t>интернет-ресурсов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font1"/>
              </a:rPr>
              <a:t> и полнотекстовой электронной учебно-методической библиотеке для общего и профессионального образования.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081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Полнотекстовые ресурсы Интернет свободного доступа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734" y="2114869"/>
            <a:ext cx="8596668" cy="3880773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Словари, энциклопедии, справочники</a:t>
            </a:r>
          </a:p>
          <a:p>
            <a:pPr marL="0" indent="0">
              <a:buNone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Мир энциклопедий </a:t>
            </a:r>
            <a:r>
              <a:rPr lang="en-US" sz="3200" dirty="0">
                <a:hlinkClick r:id="rId2"/>
              </a:rPr>
              <a:t>http://</a:t>
            </a:r>
            <a:r>
              <a:rPr lang="en-US" sz="3200" dirty="0" smtClean="0">
                <a:hlinkClick r:id="rId2"/>
              </a:rPr>
              <a:t>www.encyclopedia.ru/index.php</a:t>
            </a:r>
            <a:endParaRPr lang="ru-RU" sz="3200" dirty="0" smtClean="0"/>
          </a:p>
          <a:p>
            <a:pPr marL="0" indent="0" algn="just">
              <a:buNone/>
            </a:pPr>
            <a:r>
              <a:rPr lang="ru-RU" sz="3200" dirty="0"/>
              <a:t>Ресурс содержит ссылки на сайты энциклопедий и справочников. Каждая ссылка сопровождается общей информацией о справочном издании, сколько в нем статей, каков формат представления данных, как работает поиск и каковы условия доступа к ресурсу. Кроме того, проект «Мир энциклопедий» содержит информацию об истории и видах энциклопедий, отзывы пользователей и энциклопедические новости.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79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hlinkClick r:id="rId2"/>
              </a:rPr>
              <a:t>РЕГИОНАЛЬНЫЕ </a:t>
            </a:r>
            <a:r>
              <a:rPr lang="ru-RU" b="1" dirty="0">
                <a:hlinkClick r:id="rId2"/>
              </a:rPr>
              <a:t>ЭНЦИКЛОПЕДИИ</a:t>
            </a:r>
            <a:br>
              <a:rPr lang="ru-RU" b="1" dirty="0">
                <a:hlinkClick r:id="rId2"/>
              </a:rPr>
            </a:br>
            <a:r>
              <a:rPr lang="ru-RU" b="1" dirty="0" smtClean="0">
                <a:hlinkClick r:id="rId2"/>
              </a:rPr>
              <a:t>РОССИИ</a:t>
            </a:r>
            <a:r>
              <a:rPr lang="ru-RU" b="1" dirty="0" smtClean="0"/>
              <a:t> </a:t>
            </a:r>
            <a:r>
              <a:rPr lang="en-US" b="1" u="sng" dirty="0" smtClean="0"/>
              <a:t>nlr.ru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100" b="1" cap="all" dirty="0">
                <a:solidFill>
                  <a:schemeClr val="accent1">
                    <a:lumMod val="50000"/>
                  </a:schemeClr>
                </a:solidFill>
              </a:rPr>
              <a:t>РЕГИОНАЛЬНЫЕ ЭНЦИКЛОПЕДИИ РОССИИ</a:t>
            </a:r>
            <a:r>
              <a:rPr lang="ru-RU" sz="2400" b="1" dirty="0"/>
              <a:t> — исключительно ценные источники справочной информации о прошлом и настоящем различных регионов и населенных пунктов нашей Родины. </a:t>
            </a:r>
            <a:endParaRPr lang="en-US" sz="2400" b="1" dirty="0" smtClean="0"/>
          </a:p>
          <a:p>
            <a:pPr algn="just"/>
            <a:r>
              <a:rPr lang="ru-RU" sz="2400" b="1" dirty="0" smtClean="0"/>
              <a:t>В </a:t>
            </a:r>
            <a:r>
              <a:rPr lang="ru-RU" sz="2400" b="1" dirty="0"/>
              <a:t>этих изданиях содержатся самые разнообразные сведения по региональной истории, географии, этнографии, экономике, демографии, культуре, искусству, литературе, фольклору и др., включены биографические данные о людях, чья жизнь и деятельность связана с тем или иным краем</a:t>
            </a:r>
            <a:r>
              <a:rPr lang="ru-RU" sz="2400" b="1" dirty="0" smtClean="0"/>
              <a:t>.</a:t>
            </a:r>
            <a:endParaRPr lang="en-US" sz="2400" b="1" dirty="0" smtClean="0"/>
          </a:p>
          <a:p>
            <a:pPr algn="just"/>
            <a:r>
              <a:rPr lang="ru-RU" sz="2400" b="1" dirty="0" smtClean="0"/>
              <a:t> </a:t>
            </a:r>
            <a:r>
              <a:rPr lang="ru-RU" sz="2400" b="1" dirty="0"/>
              <a:t>Уникальный характер имеющимся в региональных энциклопедиях материалам придает то, что большинство из них составлено на основе изучения неизвестных до сих пор документов региональных архивов и подготовлено в результате многолетних кропотливых разысканий местных ученых и краеведов.</a:t>
            </a:r>
          </a:p>
          <a:p>
            <a:pPr algn="just"/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4901988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1061</TotalTime>
  <Words>1225</Words>
  <Application>Microsoft Office PowerPoint</Application>
  <PresentationFormat>Широкоэкранный</PresentationFormat>
  <Paragraphs>119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1" baseType="lpstr">
      <vt:lpstr>Arial</vt:lpstr>
      <vt:lpstr>Calibri</vt:lpstr>
      <vt:lpstr>font1</vt:lpstr>
      <vt:lpstr>Tahoma</vt:lpstr>
      <vt:lpstr>Times New Roman</vt:lpstr>
      <vt:lpstr>Trebuchet MS</vt:lpstr>
      <vt:lpstr>Wingdings 3</vt:lpstr>
      <vt:lpstr>Аспект</vt:lpstr>
      <vt:lpstr>Пути поиска информации</vt:lpstr>
      <vt:lpstr>Пути поиска информации</vt:lpstr>
      <vt:lpstr>Пути поиска информации</vt:lpstr>
      <vt:lpstr>Пути поиска информации</vt:lpstr>
      <vt:lpstr>Пути поиска информации</vt:lpstr>
      <vt:lpstr>Презентация PowerPoint</vt:lpstr>
      <vt:lpstr>Презентация PowerPoint</vt:lpstr>
      <vt:lpstr>Полнотекстовые ресурсы Интернет свободного доступа</vt:lpstr>
      <vt:lpstr>РЕГИОНАЛЬНЫЕ ЭНЦИКЛОПЕДИИ РОССИИ nlr.ru</vt:lpstr>
      <vt:lpstr>РЕГИОНАЛЬНЫЕ ЭНЦИКЛОПЕДИИ РОССИИ nlr.ru</vt:lpstr>
      <vt:lpstr>РЕГИОНАЛЬНЫЕ ЭНЦИКЛОПЕДИИ РОССИИ nlr.ru</vt:lpstr>
      <vt:lpstr>Полнотекстовые ресурсы Интернет свободного доступа</vt:lpstr>
      <vt:lpstr>Полнотекстовые ресурсы Интернет свободного доступа</vt:lpstr>
      <vt:lpstr>Полнотекстовые ресурсы Интернет свободного доступа</vt:lpstr>
      <vt:lpstr>Полнотекстовые ресурсы Интернет свободного доступа</vt:lpstr>
      <vt:lpstr>Полнотекстовые ресурсы Интернет свободного доступа</vt:lpstr>
      <vt:lpstr>Полнотекстовые ресурсы Интернет свободного доступа</vt:lpstr>
      <vt:lpstr>Электронные библиотеки</vt:lpstr>
      <vt:lpstr>Электронные библиотеки</vt:lpstr>
      <vt:lpstr>Электронные библиотеки</vt:lpstr>
      <vt:lpstr>Полнотекстовые ресурсы Интернет свободного доступа</vt:lpstr>
      <vt:lpstr>Презентация PowerPoint</vt:lpstr>
      <vt:lpstr>Презентация PowerPoint</vt:lpstr>
      <vt:lpstr>Презентация PowerPoint</vt:lpstr>
      <vt:lpstr>Список использованных источников литературы содержит перечень источников книг, периодических изданий, на которые ссылается автор.  Данный список отдельным листом указывается в конце курсовой или дипломной работы.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Пути поиска информации</dc:title>
  <dc:creator>Бубльтека</dc:creator>
  <cp:lastModifiedBy>Бубльтека</cp:lastModifiedBy>
  <cp:revision>75</cp:revision>
  <dcterms:created xsi:type="dcterms:W3CDTF">2022-09-29T01:07:15Z</dcterms:created>
  <dcterms:modified xsi:type="dcterms:W3CDTF">2023-11-14T03:06:31Z</dcterms:modified>
</cp:coreProperties>
</file>